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rawings/drawing4.xml" ContentType="application/vnd.openxmlformats-officedocument.drawingml.chartshap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rawings/drawing3.xml" ContentType="application/vnd.openxmlformats-officedocument.drawingml.chartshape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notesMasterIdLst>
    <p:notesMasterId r:id="rId15"/>
  </p:notesMasterIdLst>
  <p:sldIdLst>
    <p:sldId id="256" r:id="rId2"/>
    <p:sldId id="376" r:id="rId3"/>
    <p:sldId id="377" r:id="rId4"/>
    <p:sldId id="379" r:id="rId5"/>
    <p:sldId id="436" r:id="rId6"/>
    <p:sldId id="382" r:id="rId7"/>
    <p:sldId id="435" r:id="rId8"/>
    <p:sldId id="395" r:id="rId9"/>
    <p:sldId id="437" r:id="rId10"/>
    <p:sldId id="396" r:id="rId11"/>
    <p:sldId id="369" r:id="rId12"/>
    <p:sldId id="430" r:id="rId13"/>
    <p:sldId id="265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73F1AF"/>
    <a:srgbClr val="FF0066"/>
    <a:srgbClr val="FF9900"/>
    <a:srgbClr val="000000"/>
    <a:srgbClr val="800000"/>
    <a:srgbClr val="000099"/>
    <a:srgbClr val="3F601A"/>
    <a:srgbClr val="70A8B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446" autoAdjust="0"/>
    <p:restoredTop sz="98649" autoAdjust="0"/>
  </p:normalViewPr>
  <p:slideViewPr>
    <p:cSldViewPr>
      <p:cViewPr varScale="1">
        <p:scale>
          <a:sx n="100" d="100"/>
          <a:sy n="100" d="100"/>
        </p:scale>
        <p:origin x="-9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rotX val="13"/>
      <c:hPercent val="57"/>
      <c:rotY val="21"/>
      <c:depthPercent val="8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5.8916856104284036E-2"/>
          <c:y val="0.13698032795405518"/>
          <c:w val="0.9257414423615653"/>
          <c:h val="0.74623199327808665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CC99FF"/>
            </a:solidFill>
            <a:ln w="19284">
              <a:solidFill>
                <a:schemeClr val="tx1"/>
              </a:solidFill>
              <a:prstDash val="solid"/>
            </a:ln>
          </c:spPr>
          <c:dPt>
            <c:idx val="0"/>
            <c:spPr>
              <a:solidFill>
                <a:srgbClr val="00FF00"/>
              </a:solidFill>
              <a:ln w="19284">
                <a:solidFill>
                  <a:schemeClr val="tx1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24D-41A9-B94F-379AECA3DF01}"/>
              </c:ext>
            </c:extLst>
          </c:dPt>
          <c:dPt>
            <c:idx val="1"/>
            <c:spPr>
              <a:solidFill>
                <a:srgbClr val="FF6600"/>
              </a:solidFill>
              <a:ln w="19284">
                <a:solidFill>
                  <a:schemeClr val="tx1"/>
                </a:solidFill>
                <a:prstDash val="solid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4D-41A9-B94F-379AECA3DF01}"/>
              </c:ext>
            </c:extLst>
          </c:dPt>
          <c:dLbls>
            <c:dLbl>
              <c:idx val="0"/>
              <c:layout>
                <c:manualLayout>
                  <c:x val="3.2078103207810391E-2"/>
                  <c:y val="-7.776847345691594E-2"/>
                </c:manualLayout>
              </c:layout>
              <c:showVal val="1"/>
            </c:dLbl>
            <c:dLbl>
              <c:idx val="1"/>
              <c:layout>
                <c:manualLayout>
                  <c:x val="2.9288702928870352E-2"/>
                  <c:y val="-3.8884236728457942E-2"/>
                </c:manualLayout>
              </c:layout>
              <c:showVal val="1"/>
            </c:dLbl>
            <c:showVal val="1"/>
          </c:dLbls>
          <c:cat>
            <c:strRef>
              <c:f>Sheet1!$B$1:$C$1</c:f>
              <c:strCache>
                <c:ptCount val="2"/>
                <c:pt idx="0">
                  <c:v>план 2024</c:v>
                </c:pt>
                <c:pt idx="1">
                  <c:v>факт 2024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4127.2</c:v>
                </c:pt>
                <c:pt idx="1">
                  <c:v>4093.4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24D-41A9-B94F-379AECA3DF01}"/>
            </c:ext>
          </c:extLst>
        </c:ser>
        <c:gapWidth val="60"/>
        <c:gapDepth val="0"/>
        <c:shape val="cylinder"/>
        <c:axId val="109049728"/>
        <c:axId val="109051264"/>
        <c:axId val="0"/>
      </c:bar3DChart>
      <c:catAx>
        <c:axId val="109049728"/>
        <c:scaling>
          <c:orientation val="minMax"/>
        </c:scaling>
        <c:axPos val="b"/>
        <c:majorGridlines/>
        <c:numFmt formatCode="General" sourceLinked="1"/>
        <c:tickLblPos val="low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53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9051264"/>
        <c:crosses val="autoZero"/>
        <c:auto val="1"/>
        <c:lblAlgn val="ctr"/>
        <c:lblOffset val="100"/>
        <c:tickLblSkip val="1"/>
        <c:tickMarkSkip val="1"/>
      </c:catAx>
      <c:valAx>
        <c:axId val="109051264"/>
        <c:scaling>
          <c:orientation val="minMax"/>
          <c:max val="4300"/>
          <c:min val="450"/>
        </c:scaling>
        <c:axPos val="l"/>
        <c:majorGridlines>
          <c:spPr>
            <a:ln w="19284">
              <a:solidFill>
                <a:srgbClr val="FFFFFF"/>
              </a:solidFill>
              <a:prstDash val="solid"/>
            </a:ln>
          </c:spPr>
        </c:majorGridlines>
        <c:numFmt formatCode="#,##0.0" sourceLinked="1"/>
        <c:tickLblPos val="nextTo"/>
        <c:spPr>
          <a:ln w="4821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29" b="0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09049728"/>
        <c:crosses val="autoZero"/>
        <c:crossBetween val="between"/>
        <c:majorUnit val="350"/>
        <c:minorUnit val="350"/>
      </c:valAx>
      <c:spPr>
        <a:noFill/>
        <a:ln w="2539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581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otX val="20"/>
      <c:hPercent val="44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8.4301032399533224E-2"/>
          <c:y val="2.4839483299881591E-2"/>
          <c:w val="0.94705174488567989"/>
          <c:h val="0.80801057331898285"/>
        </c:manualLayout>
      </c:layout>
      <c:bar3D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00B050"/>
            </a:solidFill>
            <a:ln w="12698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4.8054461942257237E-3"/>
                  <c:y val="-4.0322577324893236E-2"/>
                </c:manualLayout>
              </c:layout>
              <c:showVal val="1"/>
            </c:dLbl>
            <c:dLbl>
              <c:idx val="1"/>
              <c:layout>
                <c:manualLayout>
                  <c:x val="5.6373207115962404E-4"/>
                  <c:y val="-2.5811014574118742E-2"/>
                </c:manualLayout>
              </c:layout>
              <c:showVal val="1"/>
            </c:dLbl>
            <c:dLbl>
              <c:idx val="2"/>
              <c:layout>
                <c:manualLayout>
                  <c:x val="7.638451443569557E-3"/>
                  <c:y val="-6.4677062426020282E-2"/>
                </c:manualLayout>
              </c:layout>
              <c:showVal val="1"/>
            </c:dLbl>
            <c:spPr>
              <a:noFill/>
              <a:ln w="25396">
                <a:noFill/>
              </a:ln>
            </c:spPr>
            <c:txPr>
              <a:bodyPr/>
              <a:lstStyle/>
              <a:p>
                <a:pPr>
                  <a:defRPr sz="1800" b="1" i="0" u="none" strike="noStrike" baseline="0">
                    <a:solidFill>
                      <a:schemeClr val="tx1"/>
                    </a:solidFill>
                    <a:latin typeface="Times New Roman" pitchFamily="18" charset="0"/>
                    <a:ea typeface="Arial Black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всего расходов</c:v>
                </c:pt>
                <c:pt idx="1">
                  <c:v>зарплата</c:v>
                </c:pt>
                <c:pt idx="2">
                  <c:v>другие</c:v>
                </c:pt>
              </c:strCache>
            </c:strRef>
          </c:cat>
          <c:val>
            <c:numRef>
              <c:f>Sheet1!$B$2:$B$4</c:f>
              <c:numCache>
                <c:formatCode>#,##0.0</c:formatCode>
                <c:ptCount val="3"/>
                <c:pt idx="0">
                  <c:v>1286.8</c:v>
                </c:pt>
                <c:pt idx="1">
                  <c:v>1195.5999999999999</c:v>
                </c:pt>
                <c:pt idx="2">
                  <c:v>91.2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529-4BF8-83DD-9F73469033F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rgbClr val="FFFF00"/>
            </a:solidFill>
          </c:spPr>
          <c:dLbls>
            <c:dLbl>
              <c:idx val="0"/>
              <c:layout>
                <c:manualLayout>
                  <c:x val="9.982720909886264E-3"/>
                  <c:y val="1.6103340023673512E-2"/>
                </c:manualLayout>
              </c:layout>
              <c:showVal val="1"/>
            </c:dLbl>
            <c:dLbl>
              <c:idx val="1"/>
              <c:layout>
                <c:manualLayout>
                  <c:x val="7.9783464566929134E-3"/>
                  <c:y val="-4.4804693530955689E-2"/>
                </c:manualLayout>
              </c:layout>
              <c:showVal val="1"/>
            </c:dLbl>
            <c:dLbl>
              <c:idx val="2"/>
              <c:layout>
                <c:manualLayout>
                  <c:x val="4.5049212598425176E-3"/>
                  <c:y val="-2.2771241830065389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всего расходов</c:v>
                </c:pt>
                <c:pt idx="1">
                  <c:v>зарплата</c:v>
                </c:pt>
                <c:pt idx="2">
                  <c:v>другие</c:v>
                </c:pt>
              </c:strCache>
            </c:strRef>
          </c:cat>
          <c:val>
            <c:numRef>
              <c:f>Sheet1!$C$2:$C$4</c:f>
              <c:numCache>
                <c:formatCode>#,##0.0</c:formatCode>
                <c:ptCount val="3"/>
                <c:pt idx="0">
                  <c:v>2427.6</c:v>
                </c:pt>
                <c:pt idx="1">
                  <c:v>1355</c:v>
                </c:pt>
                <c:pt idx="2">
                  <c:v>1072.5999999999999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529-4BF8-83DD-9F73469033F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rgbClr val="FF9900"/>
            </a:solidFill>
          </c:spPr>
          <c:dLbls>
            <c:dLbl>
              <c:idx val="0"/>
              <c:layout>
                <c:manualLayout>
                  <c:x val="3.0621937882764655E-2"/>
                  <c:y val="-2.8758581647882225E-2"/>
                </c:manualLayout>
              </c:layout>
              <c:showVal val="1"/>
            </c:dLbl>
            <c:dLbl>
              <c:idx val="1"/>
              <c:layout>
                <c:manualLayout>
                  <c:x val="2.7844160104986877E-2"/>
                  <c:y val="-3.6601307189542485E-2"/>
                </c:manualLayout>
              </c:layout>
              <c:showVal val="1"/>
            </c:dLbl>
            <c:dLbl>
              <c:idx val="2"/>
              <c:layout>
                <c:manualLayout>
                  <c:x val="1.4366360454943234E-2"/>
                  <c:y val="-2.8758169934640521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всего расходов</c:v>
                </c:pt>
                <c:pt idx="1">
                  <c:v>зарплата</c:v>
                </c:pt>
                <c:pt idx="2">
                  <c:v>другие</c:v>
                </c:pt>
              </c:strCache>
            </c:strRef>
          </c:cat>
          <c:val>
            <c:numRef>
              <c:f>Sheet1!$D$2:$D$4</c:f>
              <c:numCache>
                <c:formatCode>#,##0.0</c:formatCode>
                <c:ptCount val="3"/>
                <c:pt idx="0">
                  <c:v>1815.7</c:v>
                </c:pt>
                <c:pt idx="1">
                  <c:v>1478</c:v>
                </c:pt>
                <c:pt idx="2">
                  <c:v>337.7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0529-4BF8-83DD-9F73469033FD}"/>
            </c:ext>
          </c:extLst>
        </c:ser>
        <c:dLbls>
          <c:showVal val="1"/>
        </c:dLbls>
        <c:gapDepth val="0"/>
        <c:shape val="cylinder"/>
        <c:axId val="141444608"/>
        <c:axId val="141446144"/>
        <c:axId val="0"/>
      </c:bar3DChart>
      <c:catAx>
        <c:axId val="141444608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799" b="1" i="0" u="none" strike="noStrike" baseline="0">
                <a:solidFill>
                  <a:schemeClr val="tx1"/>
                </a:solidFill>
                <a:latin typeface="Times New Roman" pitchFamily="18" charset="0"/>
                <a:ea typeface="Arial Black"/>
                <a:cs typeface="Times New Roman" pitchFamily="18" charset="0"/>
              </a:defRPr>
            </a:pPr>
            <a:endParaRPr lang="ru-RU"/>
          </a:p>
        </c:txPr>
        <c:crossAx val="141446144"/>
        <c:crosses val="autoZero"/>
        <c:auto val="1"/>
        <c:lblAlgn val="ctr"/>
        <c:lblOffset val="100"/>
        <c:tickLblSkip val="1"/>
        <c:tickMarkSkip val="1"/>
      </c:catAx>
      <c:valAx>
        <c:axId val="141446144"/>
        <c:scaling>
          <c:orientation val="minMax"/>
        </c:scaling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numFmt formatCode="#,##0.0" sourceLinked="1"/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Times New Roman" pitchFamily="18" charset="0"/>
                <a:ea typeface="Arial Black"/>
                <a:cs typeface="Times New Roman" pitchFamily="18" charset="0"/>
              </a:defRPr>
            </a:pPr>
            <a:endParaRPr lang="ru-RU"/>
          </a:p>
        </c:txPr>
        <c:crossAx val="141444608"/>
        <c:crosses val="autoZero"/>
        <c:crossBetween val="between"/>
      </c:valAx>
      <c:spPr>
        <a:noFill/>
        <a:ln w="25407">
          <a:noFill/>
        </a:ln>
      </c:spPr>
    </c:plotArea>
    <c:legend>
      <c:legendPos val="t"/>
      <c:layout>
        <c:manualLayout>
          <c:xMode val="edge"/>
          <c:yMode val="edge"/>
          <c:x val="0.6934353674540682"/>
          <c:y val="5.6948175595697523E-2"/>
          <c:w val="0.29145703050899774"/>
          <c:h val="6.3102465133034871E-2"/>
        </c:manualLayout>
      </c:layout>
      <c:spPr>
        <a:noFill/>
        <a:ln w="3175">
          <a:solidFill>
            <a:schemeClr val="bg1"/>
          </a:solidFill>
          <a:prstDash val="solid"/>
        </a:ln>
      </c:spPr>
      <c:txPr>
        <a:bodyPr/>
        <a:lstStyle/>
        <a:p>
          <a:pPr>
            <a:defRPr sz="1654" b="1" i="0" u="none" strike="noStrike" baseline="0">
              <a:solidFill>
                <a:schemeClr val="tx1"/>
              </a:solidFill>
              <a:latin typeface="Times New Roman" pitchFamily="18" charset="0"/>
              <a:ea typeface="Arial Black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799" b="1" i="0" u="none" strike="noStrike" baseline="0">
          <a:solidFill>
            <a:schemeClr val="tx1"/>
          </a:solidFill>
          <a:latin typeface="Arial Black"/>
          <a:ea typeface="Arial Black"/>
          <a:cs typeface="Arial Black"/>
        </a:defRPr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hPercent val="74"/>
      <c:depthPercent val="5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1685148731408355E-2"/>
          <c:y val="2.4217872972654896E-2"/>
          <c:w val="0.93469387755103905"/>
          <c:h val="0.88011695906431309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pattFill prst="pct50">
              <a:fgClr>
                <a:srgbClr val="99CCFF"/>
              </a:fgClr>
              <a:bgClr>
                <a:srgbClr val="6699FF"/>
              </a:bgClr>
            </a:pattFill>
            <a:ln w="21370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1.1111111111111124E-2"/>
                  <c:y val="0.36590047208685"/>
                </c:manualLayout>
              </c:layout>
              <c:showVal val="1"/>
            </c:dLbl>
            <c:dLbl>
              <c:idx val="1"/>
              <c:layout>
                <c:manualLayout>
                  <c:x val="9.7222222222222224E-3"/>
                  <c:y val="0.29745865716412961"/>
                </c:manualLayout>
              </c:layout>
              <c:showVal val="1"/>
            </c:dLbl>
            <c:showVal val="1"/>
          </c:dLbls>
          <c:cat>
            <c:strRef>
              <c:f>Sheet1!$B$1:$C$1</c:f>
              <c:strCache>
                <c:ptCount val="2"/>
                <c:pt idx="0">
                  <c:v>2023 год</c:v>
                </c:pt>
                <c:pt idx="1">
                  <c:v>2024 год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2434.6999999999998</c:v>
                </c:pt>
                <c:pt idx="1">
                  <c:v>4093.4</c:v>
                </c:pt>
              </c:numCache>
            </c:numRef>
          </c:val>
          <c:shape val="cylinder"/>
          <c:extLst xmlns:c16r2="http://schemas.microsoft.com/office/drawing/2015/06/chart">
            <c:ext xmlns:c16="http://schemas.microsoft.com/office/drawing/2014/chart" uri="{C3380CC4-5D6E-409C-BE32-E72D297353CC}">
              <c16:uniqueId val="{00000002-8518-47B8-BF86-8A70DE282B2D}"/>
            </c:ext>
          </c:extLst>
        </c:ser>
        <c:dLbls>
          <c:showVal val="1"/>
        </c:dLbls>
        <c:gapWidth val="130"/>
        <c:gapDepth val="0"/>
        <c:shape val="box"/>
        <c:axId val="110087168"/>
        <c:axId val="125281024"/>
        <c:axId val="0"/>
      </c:bar3DChart>
      <c:catAx>
        <c:axId val="110087168"/>
        <c:scaling>
          <c:orientation val="minMax"/>
        </c:scaling>
        <c:axPos val="b"/>
        <c:numFmt formatCode="General" sourceLinked="1"/>
        <c:tickLblPos val="low"/>
        <c:spPr>
          <a:ln w="534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354" b="1" i="0" u="none" strike="noStrike" baseline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5281024"/>
        <c:crossesAt val="0"/>
        <c:auto val="1"/>
        <c:lblAlgn val="ctr"/>
        <c:lblOffset val="100"/>
        <c:tickLblSkip val="1"/>
        <c:tickMarkSkip val="1"/>
      </c:catAx>
      <c:valAx>
        <c:axId val="125281024"/>
        <c:scaling>
          <c:orientation val="minMax"/>
          <c:max val="4300"/>
          <c:min val="450"/>
        </c:scaling>
        <c:axPos val="l"/>
        <c:majorGridlines>
          <c:spPr>
            <a:ln w="21370">
              <a:solidFill>
                <a:srgbClr val="FFFFFF"/>
              </a:solidFill>
              <a:prstDash val="solid"/>
            </a:ln>
          </c:spPr>
        </c:majorGridlines>
        <c:numFmt formatCode="#,##0.0" sourceLinked="1"/>
        <c:tickLblPos val="nextTo"/>
        <c:spPr>
          <a:ln w="5342">
            <a:solidFill>
              <a:schemeClr val="tx1"/>
            </a:solidFill>
            <a:prstDash val="solid"/>
          </a:ln>
        </c:spPr>
        <c:txPr>
          <a:bodyPr/>
          <a:lstStyle/>
          <a:p>
            <a:pPr>
              <a:defRPr sz="1600"/>
            </a:pPr>
            <a:endParaRPr lang="ru-RU"/>
          </a:p>
        </c:txPr>
        <c:crossAx val="110087168"/>
        <c:crosses val="autoZero"/>
        <c:crossBetween val="between"/>
        <c:majorUnit val="350"/>
        <c:minorUnit val="350"/>
      </c:valAx>
      <c:spPr>
        <a:noFill/>
        <a:ln w="25392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356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2.5252525252525249E-2"/>
          <c:y val="5.0505050505050456E-2"/>
          <c:w val="0.9494949494949495"/>
          <c:h val="0.8989898989899"/>
        </c:manualLayout>
      </c:layout>
      <c:barChart>
        <c:barDir val="col"/>
        <c:grouping val="clustered"/>
        <c:axId val="131174400"/>
        <c:axId val="131175936"/>
      </c:barChart>
      <c:catAx>
        <c:axId val="131174400"/>
        <c:scaling>
          <c:orientation val="minMax"/>
        </c:scaling>
        <c:axPos val="b"/>
        <c:majorTickMark val="cross"/>
        <c:tickLblPos val="nextTo"/>
        <c:spPr>
          <a:ln w="367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26" b="1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31175936"/>
        <c:crosses val="autoZero"/>
        <c:auto val="1"/>
        <c:lblAlgn val="ctr"/>
        <c:lblOffset val="100"/>
        <c:tickMarkSkip val="1"/>
      </c:catAx>
      <c:valAx>
        <c:axId val="131175936"/>
        <c:scaling>
          <c:orientation val="minMax"/>
        </c:scaling>
        <c:axPos val="l"/>
        <c:majorTickMark val="cross"/>
        <c:tickLblPos val="nextTo"/>
        <c:spPr>
          <a:ln w="3678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926" b="1" i="0" u="none" strike="noStrike" baseline="0">
                <a:solidFill>
                  <a:schemeClr val="tx1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31174400"/>
        <c:crosses val="autoZero"/>
        <c:crossBetween val="between"/>
      </c:valAx>
      <c:spPr>
        <a:noFill/>
        <a:ln w="25378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926" b="1" i="0" u="none" strike="noStrike" baseline="0">
          <a:solidFill>
            <a:schemeClr val="tx1"/>
          </a:solidFill>
          <a:latin typeface="Arial Cyr"/>
          <a:ea typeface="Arial Cyr"/>
          <a:cs typeface="Arial Cyr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2"/>
  <c:chart>
    <c:title>
      <c:layout/>
    </c:title>
    <c:view3D>
      <c:rotX val="30"/>
      <c:perspective val="0"/>
    </c:view3D>
    <c:plotArea>
      <c:layout>
        <c:manualLayout>
          <c:layoutTarget val="inner"/>
          <c:xMode val="edge"/>
          <c:yMode val="edge"/>
          <c:x val="2.0021099950521596E-2"/>
          <c:y val="0.12949661407025825"/>
          <c:w val="0.644598138270979"/>
          <c:h val="0.68671183858544971"/>
        </c:manualLayout>
      </c:layout>
      <c:pie3DChart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>
              <a:solidFill>
                <a:schemeClr val="accent3">
                  <a:lumMod val="75000"/>
                </a:schemeClr>
              </a:solidFill>
            </a:ln>
          </c:spPr>
          <c:explosion val="3"/>
          <c:dPt>
            <c:idx val="0"/>
            <c:spPr>
              <a:gradFill rotWithShape="1">
                <a:gsLst>
                  <a:gs pos="0">
                    <a:schemeClr val="accent2">
                      <a:tint val="62000"/>
                      <a:satMod val="180000"/>
                    </a:schemeClr>
                  </a:gs>
                  <a:gs pos="65000">
                    <a:schemeClr val="accent2">
                      <a:tint val="32000"/>
                      <a:satMod val="250000"/>
                    </a:schemeClr>
                  </a:gs>
                  <a:gs pos="100000">
                    <a:schemeClr val="accent2">
                      <a:tint val="23000"/>
                      <a:satMod val="300000"/>
                    </a:schemeClr>
                  </a:gs>
                </a:gsLst>
                <a:lin ang="16200000" scaled="0"/>
              </a:gradFill>
              <a:ln w="9525" cap="flat" cmpd="sng" algn="ctr">
                <a:solidFill>
                  <a:schemeClr val="accent3">
                    <a:lumMod val="75000"/>
                  </a:schemeClr>
                </a:solidFill>
                <a:prstDash val="solid"/>
              </a:ln>
              <a:effectLst>
                <a:outerShdw blurRad="50800" dist="38100" dir="5400000" rotWithShape="0">
                  <a:srgbClr val="000000">
                    <a:alpha val="35000"/>
                  </a:srgb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C9C-4B70-824D-E71E51630BF6}"/>
              </c:ext>
            </c:extLst>
          </c:dPt>
          <c:dLbls>
            <c:dLbl>
              <c:idx val="0"/>
              <c:numFmt formatCode="0%" sourceLinked="0"/>
              <c:spPr/>
              <c:txPr>
                <a:bodyPr/>
                <a:lstStyle/>
                <a:p>
                  <a:pPr>
                    <a:defRPr sz="5400" b="1"/>
                  </a:pPr>
                  <a:endParaRPr lang="ru-RU"/>
                </a:p>
              </c:txPr>
            </c:dLbl>
            <c:dLbl>
              <c:idx val="1"/>
              <c:layout>
                <c:manualLayout>
                  <c:x val="9.1490881881277644E-2"/>
                  <c:y val="0.12562105792229805"/>
                </c:manualLayout>
              </c:layout>
              <c:showPercent val="1"/>
            </c:dLbl>
            <c:numFmt formatCode="0%" sourceLinked="0"/>
            <c:txPr>
              <a:bodyPr/>
              <a:lstStyle/>
              <a:p>
                <a:pPr>
                  <a:defRPr sz="4400" b="1"/>
                </a:pPr>
                <a:endParaRPr lang="ru-RU"/>
              </a:p>
            </c:txPr>
            <c:showPercent val="1"/>
          </c:dLbls>
          <c:cat>
            <c:strRef>
              <c:f>Sheet1!$B$1:$C$1</c:f>
              <c:strCache>
                <c:ptCount val="2"/>
                <c:pt idx="0">
                  <c:v>Финансовая помощь </c:v>
                </c:pt>
                <c:pt idx="1">
                  <c:v>Налоговые и неналоговые доходы</c:v>
                </c:pt>
              </c:strCache>
            </c:strRef>
          </c:cat>
          <c:val>
            <c:numRef>
              <c:f>Sheet1!$B$2:$C$2</c:f>
              <c:numCache>
                <c:formatCode>#,##0.0</c:formatCode>
                <c:ptCount val="2"/>
                <c:pt idx="0">
                  <c:v>3706.7</c:v>
                </c:pt>
                <c:pt idx="1">
                  <c:v>386.7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4C9C-4B70-824D-E71E51630BF6}"/>
            </c:ext>
          </c:extLst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6395017352091235"/>
          <c:y val="0.31134804652254372"/>
          <c:w val="0.32589562520497067"/>
          <c:h val="0.34301974433111404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8.5488298337707755E-2"/>
          <c:y val="0.25046617089530482"/>
          <c:w val="0.91451171548803833"/>
          <c:h val="0.6490614565804881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41"/>
          <c:dPt>
            <c:idx val="0"/>
            <c:explosion val="33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987-4C04-B14A-BE8C8D4E0829}"/>
              </c:ext>
            </c:extLst>
          </c:dPt>
          <c:dPt>
            <c:idx val="2"/>
            <c:explosion val="81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987-4C04-B14A-BE8C8D4E0829}"/>
              </c:ext>
            </c:extLst>
          </c:dPt>
          <c:dPt>
            <c:idx val="3"/>
            <c:spPr>
              <a:solidFill>
                <a:srgbClr val="73F1AF"/>
              </a:solidFill>
            </c:spPr>
          </c:dPt>
          <c:dPt>
            <c:idx val="4"/>
            <c:explosion val="26"/>
            <c:spPr>
              <a:solidFill>
                <a:srgbClr val="FFFF66"/>
              </a:solidFill>
            </c:spPr>
          </c:dPt>
          <c:dPt>
            <c:idx val="5"/>
            <c:explosion val="72"/>
            <c:spPr>
              <a:solidFill>
                <a:schemeClr val="bg1">
                  <a:lumMod val="85000"/>
                </a:schemeClr>
              </a:solidFill>
            </c:spPr>
          </c:dPt>
          <c:dLbls>
            <c:dLbl>
              <c:idx val="0"/>
              <c:layout>
                <c:manualLayout>
                  <c:x val="-6.3001093613298337E-2"/>
                  <c:y val="6.5842228054826549E-2"/>
                </c:manualLayout>
              </c:layout>
              <c:showPercent val="1"/>
            </c:dLbl>
            <c:dLbl>
              <c:idx val="1"/>
              <c:layout>
                <c:manualLayout>
                  <c:x val="-8.0005905511811151E-2"/>
                  <c:y val="3.635185185185185E-2"/>
                </c:manualLayout>
              </c:layout>
              <c:showPercent val="1"/>
            </c:dLbl>
            <c:dLbl>
              <c:idx val="2"/>
              <c:layout>
                <c:manualLayout>
                  <c:x val="-2.2479330708661469E-2"/>
                  <c:y val="-2.4435549722951328E-2"/>
                </c:manualLayout>
              </c:layout>
              <c:showPercent val="1"/>
            </c:dLbl>
            <c:dLbl>
              <c:idx val="3"/>
              <c:layout>
                <c:manualLayout>
                  <c:x val="2.1860528203380598E-2"/>
                  <c:y val="0.10782161265320676"/>
                </c:manualLayout>
              </c:layout>
              <c:showPercent val="1"/>
            </c:dLbl>
            <c:dLbl>
              <c:idx val="4"/>
              <c:layout>
                <c:manualLayout>
                  <c:x val="5.3355424321959784E-2"/>
                  <c:y val="0.19727981918926801"/>
                </c:manualLayout>
              </c:layout>
              <c:showPercent val="1"/>
            </c:dLbl>
            <c:dLbl>
              <c:idx val="5"/>
              <c:layout>
                <c:manualLayout>
                  <c:x val="0.16572086622496865"/>
                  <c:y val="-0.185280362126432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4000" b="1"/>
                  </a:pPr>
                  <a:endParaRPr lang="ru-RU"/>
                </a:p>
              </c:txPr>
              <c:showPercent val="1"/>
            </c:dLbl>
            <c:numFmt formatCode="0.0%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НДФЛ</c:v>
                </c:pt>
                <c:pt idx="1">
                  <c:v>Земельный налог</c:v>
                </c:pt>
                <c:pt idx="2">
                  <c:v>Налог на имущество физических лиц</c:v>
                </c:pt>
                <c:pt idx="3">
                  <c:v>Гос.пошлина</c:v>
                </c:pt>
                <c:pt idx="4">
                  <c:v>Аренда имущества</c:v>
                </c:pt>
                <c:pt idx="5">
                  <c:v>Продажа имущества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39.300000000000004</c:v>
                </c:pt>
                <c:pt idx="1">
                  <c:v>28.9</c:v>
                </c:pt>
                <c:pt idx="2">
                  <c:v>1.2</c:v>
                </c:pt>
                <c:pt idx="3">
                  <c:v>0.70000000000000018</c:v>
                </c:pt>
                <c:pt idx="4">
                  <c:v>3.7</c:v>
                </c:pt>
                <c:pt idx="5">
                  <c:v>312.89999999999986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987-4C04-B14A-BE8C8D4E0829}"/>
            </c:ext>
          </c:extLst>
        </c:ser>
        <c:dLbls>
          <c:showPercent val="1"/>
        </c:dLbls>
      </c:pie3DChart>
      <c:spPr>
        <a:noFill/>
        <a:ln w="25400">
          <a:noFill/>
        </a:ln>
      </c:spPr>
    </c:plotArea>
    <c:legend>
      <c:legendPos val="t"/>
      <c:layout>
        <c:manualLayout>
          <c:xMode val="edge"/>
          <c:yMode val="edge"/>
          <c:x val="2.9953878765545178E-4"/>
          <c:y val="0.21851851851851853"/>
          <c:w val="0.38039730314941417"/>
          <c:h val="0.29102493438320254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12700">
          <a:solidFill>
            <a:schemeClr val="tx1"/>
          </a:solidFill>
          <a:prstDash val="solid"/>
        </a:ln>
      </c:spPr>
    </c:sideWall>
    <c:backWall>
      <c:spPr>
        <a:noFill/>
        <a:ln w="12700">
          <a:solidFill>
            <a:schemeClr val="tx1"/>
          </a:solidFill>
          <a:prstDash val="solid"/>
        </a:ln>
      </c:spPr>
    </c:backWall>
    <c:plotArea>
      <c:layout/>
      <c:bar3DChart>
        <c:barDir val="col"/>
        <c:grouping val="clustered"/>
        <c:gapDepth val="0"/>
        <c:shape val="box"/>
        <c:axId val="131228032"/>
        <c:axId val="131229568"/>
        <c:axId val="0"/>
      </c:bar3DChart>
      <c:catAx>
        <c:axId val="131228032"/>
        <c:scaling>
          <c:orientation val="minMax"/>
        </c:scaling>
        <c:axPos val="b"/>
        <c:tickLblPos val="low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31229568"/>
        <c:crosses val="autoZero"/>
        <c:auto val="1"/>
        <c:lblAlgn val="ctr"/>
        <c:lblOffset val="100"/>
        <c:tickMarkSkip val="1"/>
      </c:catAx>
      <c:valAx>
        <c:axId val="131229568"/>
        <c:scaling>
          <c:orientation val="minMax"/>
        </c:scaling>
        <c:axPos val="l"/>
        <c:majorGridlines>
          <c:spPr>
            <a:ln w="3175">
              <a:solidFill>
                <a:schemeClr val="tx1"/>
              </a:solidFill>
              <a:prstDash val="solid"/>
            </a:ln>
          </c:spPr>
        </c:majorGridlines>
        <c:tickLblPos val="nextTo"/>
        <c:spPr>
          <a:ln w="3175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80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131228032"/>
        <c:crosses val="autoZero"/>
        <c:crossBetween val="between"/>
      </c:valAx>
      <c:spPr>
        <a:noFill/>
        <a:ln w="25398">
          <a:noFill/>
        </a:ln>
      </c:spPr>
    </c:plotArea>
    <c:legend>
      <c:legendPos val="r"/>
      <c:layout>
        <c:manualLayout>
          <c:xMode val="edge"/>
          <c:yMode val="edge"/>
          <c:x val="0.84285714285714286"/>
          <c:y val="0.39808153477218688"/>
          <c:w val="0.15079365079365104"/>
          <c:h val="0.20383693045563644"/>
        </c:manualLayout>
      </c:layout>
      <c:spPr>
        <a:noFill/>
        <a:ln w="3175">
          <a:solidFill>
            <a:schemeClr val="tx1"/>
          </a:solidFill>
          <a:prstDash val="solid"/>
        </a:ln>
      </c:spPr>
      <c:txPr>
        <a:bodyPr/>
        <a:lstStyle/>
        <a:p>
          <a:pPr>
            <a:defRPr sz="1655" b="1" i="0" u="none" strike="noStrike" baseline="0">
              <a:solidFill>
                <a:schemeClr val="tx1"/>
              </a:solidFill>
              <a:latin typeface="Arial"/>
              <a:ea typeface="Arial"/>
              <a:cs typeface="Arial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800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</c:title>
    <c:view3D>
      <c:hPercent val="62"/>
      <c:depthPercent val="100"/>
      <c:rAngAx val="1"/>
    </c:view3D>
    <c:floor>
      <c:spPr>
        <a:solidFill>
          <a:srgbClr val="C0C0C0"/>
        </a:solidFill>
        <a:ln w="3175">
          <a:solidFill>
            <a:schemeClr val="tx1"/>
          </a:solidFill>
          <a:prstDash val="solid"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6.5291686254009412E-2"/>
          <c:y val="0.13277731938334639"/>
          <c:w val="0.92370572207085788"/>
          <c:h val="0.77629213238998951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FFF00"/>
            </a:solidFill>
            <a:ln w="16158">
              <a:solidFill>
                <a:schemeClr val="tx1"/>
              </a:solidFill>
              <a:prstDash val="solid"/>
            </a:ln>
          </c:spPr>
          <c:dLbls>
            <c:dLbl>
              <c:idx val="0"/>
              <c:layout>
                <c:manualLayout>
                  <c:x val="1.4953228968603977E-2"/>
                  <c:y val="-5.0966729189839584E-2"/>
                </c:manualLayout>
              </c:layout>
              <c:numFmt formatCode="0.0" sourceLinked="0"/>
              <c:spPr>
                <a:solidFill>
                  <a:srgbClr val="FF0000"/>
                </a:solidFill>
                <a:ln w="32315">
                  <a:noFill/>
                </a:ln>
              </c:spPr>
              <c:txPr>
                <a:bodyPr/>
                <a:lstStyle/>
                <a:p>
                  <a:pPr>
                    <a:defRPr sz="2545" b="1" i="1" u="none" strike="noStrike" baseline="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C8-4A96-902F-C3D53A788563}"/>
                </c:ext>
              </c:extLst>
            </c:dLbl>
            <c:dLbl>
              <c:idx val="1"/>
              <c:layout>
                <c:manualLayout>
                  <c:x val="1.9937507800404881E-2"/>
                  <c:y val="0.20961812157751025"/>
                </c:manualLayout>
              </c:layout>
              <c:numFmt formatCode="0.0" sourceLinked="0"/>
              <c:spPr>
                <a:solidFill>
                  <a:srgbClr val="FF0000"/>
                </a:solidFill>
                <a:ln w="32315">
                  <a:noFill/>
                </a:ln>
              </c:spPr>
              <c:txPr>
                <a:bodyPr/>
                <a:lstStyle/>
                <a:p>
                  <a:pPr>
                    <a:defRPr sz="2545" b="1" i="1" u="none" strike="noStrike" baseline="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C8-4A96-902F-C3D53A788563}"/>
                </c:ext>
              </c:extLst>
            </c:dLbl>
            <c:dLbl>
              <c:idx val="2"/>
              <c:layout>
                <c:manualLayout>
                  <c:x val="2.3260578395606184E-2"/>
                  <c:y val="0.2574428485826018"/>
                </c:manualLayout>
              </c:layout>
              <c:spPr>
                <a:solidFill>
                  <a:srgbClr val="FF0000"/>
                </a:solidFill>
                <a:ln w="32315">
                  <a:noFill/>
                </a:ln>
              </c:spPr>
              <c:txPr>
                <a:bodyPr/>
                <a:lstStyle/>
                <a:p>
                  <a:pPr>
                    <a:defRPr sz="2545" b="1" i="1" u="none" strike="noStrike" baseline="0">
                      <a:solidFill>
                        <a:srgbClr val="FFFFFF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C8-4A96-902F-C3D53A788563}"/>
                </c:ext>
              </c:extLst>
            </c:dLbl>
            <c:dLbl>
              <c:idx val="3"/>
              <c:numFmt formatCode="0.0" sourceLinked="0"/>
              <c:spPr>
                <a:noFill/>
                <a:ln w="32315">
                  <a:noFill/>
                </a:ln>
              </c:spPr>
              <c:txPr>
                <a:bodyPr/>
                <a:lstStyle/>
                <a:p>
                  <a:pPr>
                    <a:defRPr sz="2545" b="1" i="1" u="none" strike="noStrike" baseline="0">
                      <a:solidFill>
                        <a:srgbClr val="000080"/>
                      </a:solidFill>
                      <a:latin typeface="Arial"/>
                      <a:ea typeface="Arial"/>
                      <a:cs typeface="Arial"/>
                    </a:defRPr>
                  </a:pPr>
                  <a:endParaRPr lang="ru-RU"/>
                </a:p>
              </c:txPr>
            </c:dLbl>
            <c:numFmt formatCode="0.0" sourceLinked="0"/>
            <c:spPr>
              <a:noFill/>
              <a:ln w="32315">
                <a:noFill/>
              </a:ln>
            </c:spPr>
            <c:txPr>
              <a:bodyPr/>
              <a:lstStyle/>
              <a:p>
                <a:pPr>
                  <a:defRPr sz="2545" b="1" i="1" u="none" strike="noStrike" baseline="0">
                    <a:solidFill>
                      <a:srgbClr val="FFFFFF"/>
                    </a:solidFill>
                    <a:latin typeface="Arial"/>
                    <a:ea typeface="Arial"/>
                    <a:cs typeface="Arial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Факт 2023 г.</c:v>
                </c:pt>
                <c:pt idx="1">
                  <c:v>План 2024 г.</c:v>
                </c:pt>
                <c:pt idx="2">
                  <c:v>Факт 2024 г.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56.3</c:v>
                </c:pt>
                <c:pt idx="1">
                  <c:v>420.5</c:v>
                </c:pt>
                <c:pt idx="2">
                  <c:v>386.7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D8C8-4A96-902F-C3D53A788563}"/>
            </c:ext>
          </c:extLst>
        </c:ser>
        <c:dLbls>
          <c:showVal val="1"/>
        </c:dLbls>
        <c:gapDepth val="0"/>
        <c:shape val="cylinder"/>
        <c:axId val="131292544"/>
        <c:axId val="131310720"/>
        <c:axId val="0"/>
      </c:bar3DChart>
      <c:catAx>
        <c:axId val="131292544"/>
        <c:scaling>
          <c:orientation val="minMax"/>
        </c:scaling>
        <c:axPos val="b"/>
        <c:numFmt formatCode="General" sourceLinked="1"/>
        <c:tickLblPos val="low"/>
        <c:spPr>
          <a:ln w="16158">
            <a:solidFill>
              <a:srgbClr val="000080"/>
            </a:solidFill>
            <a:prstDash val="solid"/>
          </a:ln>
        </c:spPr>
        <c:txPr>
          <a:bodyPr rot="0" vert="horz"/>
          <a:lstStyle/>
          <a:p>
            <a:pPr>
              <a:defRPr sz="1800" b="1" i="1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1310720"/>
        <c:crosses val="autoZero"/>
        <c:auto val="1"/>
        <c:lblAlgn val="ctr"/>
        <c:lblOffset val="100"/>
        <c:tickLblSkip val="1"/>
        <c:tickMarkSkip val="1"/>
      </c:catAx>
      <c:valAx>
        <c:axId val="131310720"/>
        <c:scaling>
          <c:orientation val="minMax"/>
          <c:max val="450"/>
          <c:min val="0"/>
        </c:scaling>
        <c:axPos val="l"/>
        <c:majorGridlines>
          <c:spPr>
            <a:ln w="16158">
              <a:solidFill>
                <a:srgbClr val="FFFFFF"/>
              </a:solidFill>
              <a:prstDash val="solid"/>
            </a:ln>
          </c:spPr>
        </c:majorGridlines>
        <c:minorGridlines/>
        <c:numFmt formatCode="General" sourceLinked="1"/>
        <c:tickLblPos val="nextTo"/>
        <c:spPr>
          <a:ln w="16158">
            <a:solidFill>
              <a:srgbClr val="000080"/>
            </a:solidFill>
            <a:prstDash val="solid"/>
          </a:ln>
        </c:spPr>
        <c:txPr>
          <a:bodyPr rot="0" vert="horz"/>
          <a:lstStyle/>
          <a:p>
            <a:pPr>
              <a:defRPr sz="1525" b="1" i="0" u="none" strike="noStrike" baseline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1292544"/>
        <c:crosses val="autoZero"/>
        <c:crossBetween val="between"/>
        <c:majorUnit val="90"/>
        <c:minorUnit val="90"/>
      </c:valAx>
      <c:spPr>
        <a:noFill/>
        <a:ln w="16158">
          <a:solidFill>
            <a:srgbClr val="FFFFFF"/>
          </a:solidFill>
          <a:prstDash val="solid"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254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10"/>
      <c:rotY val="50"/>
      <c:depthPercent val="100"/>
      <c:rAngAx val="1"/>
    </c:view3D>
    <c:floor>
      <c:spPr>
        <a:noFill/>
      </c:spPr>
    </c:floor>
    <c:sideWall>
      <c:spPr>
        <a:ln>
          <a:noFill/>
        </a:ln>
      </c:spPr>
    </c:sideWall>
    <c:backWall>
      <c:spPr>
        <a:ln>
          <a:noFill/>
        </a:ln>
      </c:spPr>
    </c:backWall>
    <c:plotArea>
      <c:layout>
        <c:manualLayout>
          <c:layoutTarget val="inner"/>
          <c:xMode val="edge"/>
          <c:yMode val="edge"/>
          <c:x val="8.7870110547117186E-3"/>
          <c:y val="0.13187612992495687"/>
          <c:w val="0.90260717443704519"/>
          <c:h val="0.8017102348550597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3E92-4276-AB85-5566DEA38D0B}"/>
              </c:ext>
            </c:extLst>
          </c:dPt>
          <c:dPt>
            <c:idx val="1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92-4276-AB85-5566DEA38D0B}"/>
              </c:ext>
            </c:extLst>
          </c:dPt>
          <c:dLbls>
            <c:dLbl>
              <c:idx val="0"/>
              <c:layout>
                <c:manualLayout>
                  <c:x val="7.4453420011806409E-2"/>
                  <c:y val="0.28593203448775051"/>
                </c:manualLayout>
              </c:layout>
              <c:numFmt formatCode="#,##0.0" sourceLinked="0"/>
              <c:spPr>
                <a:solidFill>
                  <a:schemeClr val="accent2">
                    <a:lumMod val="40000"/>
                    <a:lumOff val="60000"/>
                  </a:schemeClr>
                </a:solidFill>
              </c:spPr>
              <c:txPr>
                <a:bodyPr/>
                <a:lstStyle/>
                <a:p>
                  <a:pPr>
                    <a:defRPr sz="3200" b="1"/>
                  </a:pPr>
                  <a:endParaRPr lang="ru-RU"/>
                </a:p>
              </c:txPr>
              <c:showVal val="1"/>
            </c:dLbl>
            <c:dLbl>
              <c:idx val="1"/>
              <c:layout>
                <c:manualLayout>
                  <c:x val="6.2297759601715484E-2"/>
                  <c:y val="0.24050358041025743"/>
                </c:manualLayout>
              </c:layout>
              <c:numFmt formatCode="#,##0.0" sourceLinked="0"/>
              <c:spPr>
                <a:solidFill>
                  <a:schemeClr val="accent2">
                    <a:lumMod val="40000"/>
                    <a:lumOff val="60000"/>
                  </a:schemeClr>
                </a:solidFill>
              </c:spPr>
              <c:txPr>
                <a:bodyPr/>
                <a:lstStyle/>
                <a:p>
                  <a:pPr>
                    <a:defRPr sz="3200" b="1"/>
                  </a:pPr>
                  <a:endParaRPr lang="ru-RU"/>
                </a:p>
              </c:txPr>
              <c:showVal val="1"/>
            </c:dLbl>
            <c:numFmt formatCode="#,##0.0" sourceLinked="0"/>
            <c:spPr>
              <a:solidFill>
                <a:schemeClr val="accent2">
                  <a:lumMod val="40000"/>
                  <a:lumOff val="60000"/>
                </a:schemeClr>
              </a:solidFill>
            </c:spPr>
            <c:showVal val="1"/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Факт</c:v>
                </c:pt>
              </c:strCache>
            </c:strRef>
          </c:cat>
          <c:val>
            <c:numRef>
              <c:f>Лист1!$B$2:$B$3</c:f>
              <c:numCache>
                <c:formatCode>#,##0.0</c:formatCode>
                <c:ptCount val="2"/>
                <c:pt idx="0">
                  <c:v>4168.3</c:v>
                </c:pt>
                <c:pt idx="1">
                  <c:v>3846.5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E92-4276-AB85-5566DEA38D0B}"/>
            </c:ext>
          </c:extLst>
        </c:ser>
        <c:dLbls>
          <c:showVal val="1"/>
        </c:dLbls>
        <c:gapWidth val="84"/>
        <c:gapDepth val="0"/>
        <c:shape val="cylinder"/>
        <c:axId val="140368128"/>
        <c:axId val="140378112"/>
        <c:axId val="0"/>
      </c:bar3DChart>
      <c:catAx>
        <c:axId val="140368128"/>
        <c:scaling>
          <c:orientation val="minMax"/>
        </c:scaling>
        <c:axPos val="b"/>
        <c:numFmt formatCode="General" sourceLinked="0"/>
        <c:majorTickMark val="none"/>
        <c:tickLblPos val="none"/>
        <c:spPr>
          <a:ln>
            <a:noFill/>
          </a:ln>
          <a:effectLst>
            <a:outerShdw blurRad="50800" dist="50800" dir="5400000" sx="8000" sy="8000" algn="ctr" rotWithShape="0">
              <a:srgbClr val="000000">
                <a:alpha val="43137"/>
              </a:srgbClr>
            </a:outerShdw>
          </a:effectLst>
        </c:spPr>
        <c:txPr>
          <a:bodyPr rot="-5400000" vert="horz"/>
          <a:lstStyle/>
          <a:p>
            <a:pPr>
              <a:defRPr/>
            </a:pPr>
            <a:endParaRPr lang="ru-RU"/>
          </a:p>
        </c:txPr>
        <c:crossAx val="140378112"/>
        <c:crosses val="autoZero"/>
        <c:lblAlgn val="ctr"/>
        <c:lblOffset val="100"/>
      </c:catAx>
      <c:valAx>
        <c:axId val="140378112"/>
        <c:scaling>
          <c:orientation val="minMax"/>
          <c:max val="4200"/>
          <c:min val="1000"/>
        </c:scaling>
        <c:axPos val="r"/>
        <c:majorGridlines/>
        <c:numFmt formatCode="#,##0.0" sourceLinked="1"/>
        <c:majorTickMark val="none"/>
        <c:tickLblPos val="nextTo"/>
        <c:txPr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368128"/>
        <c:crosses val="max"/>
        <c:crossBetween val="between"/>
        <c:majorUnit val="800"/>
        <c:minorUnit val="800"/>
      </c:valAx>
      <c:spPr>
        <a:noFill/>
        <a:ln w="25371">
          <a:noFill/>
        </a:ln>
      </c:spPr>
    </c:plotArea>
    <c:plotVisOnly val="1"/>
    <c:dispBlanksAs val="gap"/>
  </c:chart>
  <c:spPr>
    <a:scene3d>
      <a:camera prst="orthographicFront"/>
      <a:lightRig rig="threePt" dir="t"/>
    </a:scene3d>
    <a:sp3d>
      <a:bevelB h="6350"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25"/>
      <c:hPercent val="50"/>
      <c:rotY val="230"/>
      <c:perspective val="0"/>
    </c:view3D>
    <c:plotArea>
      <c:layout>
        <c:manualLayout>
          <c:layoutTarget val="inner"/>
          <c:xMode val="edge"/>
          <c:yMode val="edge"/>
          <c:x val="6.6276902887139111E-2"/>
          <c:y val="0.10506063633780352"/>
          <c:w val="0.62509886264217818"/>
          <c:h val="0.70784193302962206"/>
        </c:manualLayout>
      </c:layout>
      <c:pie3DChart>
        <c:varyColors val="1"/>
        <c:ser>
          <c:idx val="0"/>
          <c:order val="0"/>
          <c:spPr>
            <a:ln>
              <a:solidFill>
                <a:schemeClr val="accent6">
                  <a:lumMod val="75000"/>
                </a:schemeClr>
              </a:solidFill>
            </a:ln>
          </c:spPr>
          <c:dPt>
            <c:idx val="0"/>
            <c:spPr>
              <a:solidFill>
                <a:srgbClr val="C00000"/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dPt>
          <c:dPt>
            <c:idx val="2"/>
            <c:spPr>
              <a:solidFill>
                <a:srgbClr val="FFC000"/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365-4305-8244-60FAFFD1093B}"/>
              </c:ext>
            </c:extLst>
          </c:dPt>
          <c:dPt>
            <c:idx val="3"/>
            <c:spPr>
              <a:solidFill>
                <a:srgbClr val="FFFF00"/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365-4305-8244-60FAFFD1093B}"/>
              </c:ext>
            </c:extLst>
          </c:dPt>
          <c:dLbls>
            <c:dLbl>
              <c:idx val="0"/>
              <c:numFmt formatCode="0.0%" sourceLinked="0"/>
              <c:spPr/>
              <c:txPr>
                <a:bodyPr/>
                <a:lstStyle/>
                <a:p>
                  <a:pPr>
                    <a:defRPr sz="4000" b="1"/>
                  </a:pPr>
                  <a:endParaRPr lang="ru-RU"/>
                </a:p>
              </c:txPr>
            </c:dLbl>
            <c:dLbl>
              <c:idx val="1"/>
              <c:numFmt formatCode="0.0%" sourceLinked="0"/>
              <c:spPr/>
              <c:txPr>
                <a:bodyPr/>
                <a:lstStyle/>
                <a:p>
                  <a:pPr>
                    <a:defRPr sz="2800" b="1"/>
                  </a:pPr>
                  <a:endParaRPr lang="ru-RU"/>
                </a:p>
              </c:txPr>
            </c:dLbl>
            <c:dLbl>
              <c:idx val="2"/>
              <c:layout>
                <c:manualLayout>
                  <c:x val="-4.9775153105861773E-2"/>
                  <c:y val="-5.8222067410374626E-2"/>
                </c:manualLayout>
              </c:layout>
              <c:showPercent val="1"/>
            </c:dLbl>
            <c:dLbl>
              <c:idx val="3"/>
              <c:numFmt formatCode="0.0%" sourceLinked="0"/>
              <c:spPr/>
              <c:txPr>
                <a:bodyPr/>
                <a:lstStyle/>
                <a:p>
                  <a:pPr>
                    <a:defRPr sz="4000" b="1"/>
                  </a:pPr>
                  <a:endParaRPr lang="ru-RU"/>
                </a:p>
              </c:txPr>
            </c:dLbl>
            <c:dLbl>
              <c:idx val="5"/>
              <c:delete val="1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  <c:showLeaderLines val="1"/>
          </c:dLbls>
          <c:cat>
            <c:strRef>
              <c:f>Sheet1!$A$1:$G$1</c:f>
              <c:strCache>
                <c:ptCount val="5"/>
                <c:pt idx="0">
                  <c:v>Общегосударственные вопросы</c:v>
                </c:pt>
                <c:pt idx="1">
                  <c:v>ЖКХ </c:v>
                </c:pt>
                <c:pt idx="2">
                  <c:v>Национальная оборона</c:v>
                </c:pt>
                <c:pt idx="3">
                  <c:v>Национальная экономика</c:v>
                </c:pt>
                <c:pt idx="4">
                  <c:v>Национальная безопасность</c:v>
                </c:pt>
              </c:strCache>
            </c:strRef>
          </c:cat>
          <c:val>
            <c:numRef>
              <c:f>Sheet1!$A$2:$F$2</c:f>
              <c:numCache>
                <c:formatCode>General</c:formatCode>
                <c:ptCount val="6"/>
                <c:pt idx="0">
                  <c:v>1891.1</c:v>
                </c:pt>
                <c:pt idx="1">
                  <c:v>399.7</c:v>
                </c:pt>
                <c:pt idx="2">
                  <c:v>160</c:v>
                </c:pt>
                <c:pt idx="3">
                  <c:v>1375.6</c:v>
                </c:pt>
                <c:pt idx="4">
                  <c:v>20</c:v>
                </c:pt>
              </c:numCache>
            </c:numRef>
          </c:val>
          <c:extLst xmlns:c16r2="http://schemas.microsoft.com/office/drawing/2015/06/chart"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Sheet1!#ССЫЛКА!</c15:sqref>
                        </c15:formulaRef>
                      </c:ext>
                    </c:extLst>
                    <c:strCache>
                      <c:ptCount val="1"/>
                      <c:pt idx="0">
                        <c:v>#REF!</c:v>
                      </c:pt>
                    </c:strCache>
                  </c:strRef>
                </c15:tx>
              </c15:filteredSeriesTitle>
            </c:ext>
            <c:ext xmlns:c16="http://schemas.microsoft.com/office/drawing/2014/chart" uri="{C3380CC4-5D6E-409C-BE32-E72D297353CC}">
              <c16:uniqueId val="{00000007-F365-4305-8244-60FAFFD1093B}"/>
            </c:ext>
          </c:extLst>
        </c:ser>
        <c:dLbls>
          <c:showPercent val="1"/>
        </c:dLbls>
      </c:pie3DChart>
    </c:plotArea>
    <c:legend>
      <c:legendPos val="r"/>
      <c:legendEntry>
        <c:idx val="5"/>
        <c:delete val="1"/>
      </c:legendEntry>
      <c:layout>
        <c:manualLayout>
          <c:xMode val="edge"/>
          <c:yMode val="edge"/>
          <c:x val="0.71726454505686721"/>
          <c:y val="0.10488977294601863"/>
          <c:w val="0.28134656605424391"/>
          <c:h val="0.28731009322321377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0.6025</cdr:x>
      <cdr:y>0</cdr:y>
    </cdr:from>
    <cdr:to>
      <cdr:x>0.924</cdr:x>
      <cdr:y>0.50375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552325" y="0"/>
          <a:ext cx="1895556" cy="186650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</cdr:sp>
  </cdr:relSizeAnchor>
  <cdr:relSizeAnchor xmlns:cdr="http://schemas.openxmlformats.org/drawingml/2006/chartDrawing">
    <cdr:from>
      <cdr:x>0.42364</cdr:x>
      <cdr:y>0.53041</cdr:y>
    </cdr:from>
    <cdr:to>
      <cdr:x>0.61977</cdr:x>
      <cdr:y>0.57142</cdr:y>
    </cdr:to>
    <cdr:sp macro="" textlink="">
      <cdr:nvSpPr>
        <cdr:cNvPr id="4" name="Прямая со стрелкой 3"/>
        <cdr:cNvSpPr/>
      </cdr:nvSpPr>
      <cdr:spPr>
        <a:xfrm xmlns:a="http://schemas.openxmlformats.org/drawingml/2006/main">
          <a:off x="3857620" y="2771796"/>
          <a:ext cx="1785947" cy="214289"/>
        </a:xfrm>
        <a:prstGeom xmlns:a="http://schemas.openxmlformats.org/drawingml/2006/main" prst="straightConnector1">
          <a:avLst/>
        </a:prstGeom>
        <a:ln xmlns:a="http://schemas.openxmlformats.org/drawingml/2006/main">
          <a:solidFill>
            <a:srgbClr val="C00000"/>
          </a:solidFill>
          <a:tailEnd type="arrow"/>
        </a:ln>
      </cdr:spPr>
      <cdr:style>
        <a:lnRef xmlns:a="http://schemas.openxmlformats.org/drawingml/2006/main" idx="3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2">
          <a:schemeClr val="accent2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0.47071</cdr:x>
      <cdr:y>0.42105</cdr:y>
    </cdr:from>
    <cdr:to>
      <cdr:x>0.58839</cdr:x>
      <cdr:y>0.50768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4286238" y="2200310"/>
          <a:ext cx="1071580" cy="45270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99,2 </a:t>
          </a:r>
          <a:r>
            <a: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%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0.62832</cdr:x>
      <cdr:y>0.11429</cdr:y>
    </cdr:from>
    <cdr:to>
      <cdr:x>0.77876</cdr:x>
      <cdr:y>0.1943</cdr:y>
    </cdr:to>
    <cdr:sp macro="" textlink="">
      <cdr:nvSpPr>
        <cdr:cNvPr id="2" name="TextBox 1"/>
        <cdr:cNvSpPr txBox="1"/>
      </cdr:nvSpPr>
      <cdr:spPr bwMode="auto">
        <a:xfrm xmlns:a="http://schemas.openxmlformats.org/drawingml/2006/main">
          <a:off x="5072098" y="571504"/>
          <a:ext cx="1214446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0.0885</cdr:x>
      <cdr:y>0.1</cdr:y>
    </cdr:from>
    <cdr:to>
      <cdr:x>0.15044</cdr:x>
      <cdr:y>0.24156</cdr:y>
    </cdr:to>
    <cdr:sp macro="" textlink="">
      <cdr:nvSpPr>
        <cdr:cNvPr id="3" name="TextBox 2"/>
        <cdr:cNvSpPr txBox="1"/>
      </cdr:nvSpPr>
      <cdr:spPr bwMode="auto">
        <a:xfrm xmlns:a="http://schemas.openxmlformats.org/drawingml/2006/main">
          <a:off x="714416" y="500066"/>
          <a:ext cx="500010" cy="70788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0.61207</cdr:x>
      <cdr:y>0.42105</cdr:y>
    </cdr:from>
    <cdr:to>
      <cdr:x>0.84216</cdr:x>
      <cdr:y>0.50106</cdr:y>
    </cdr:to>
    <cdr:sp macro="" textlink="">
      <cdr:nvSpPr>
        <cdr:cNvPr id="4" name="TextBox 3"/>
        <cdr:cNvSpPr txBox="1"/>
      </cdr:nvSpPr>
      <cdr:spPr bwMode="auto">
        <a:xfrm xmlns:a="http://schemas.openxmlformats.org/drawingml/2006/main" flipH="1">
          <a:off x="5072098" y="2286016"/>
          <a:ext cx="1906711" cy="43439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0.69912</cdr:x>
      <cdr:y>0.27143</cdr:y>
    </cdr:from>
    <cdr:to>
      <cdr:x>0.87611</cdr:x>
      <cdr:y>0.35144</cdr:y>
    </cdr:to>
    <cdr:sp macro="" textlink="">
      <cdr:nvSpPr>
        <cdr:cNvPr id="5" name="TextBox 4"/>
        <cdr:cNvSpPr txBox="1"/>
      </cdr:nvSpPr>
      <cdr:spPr bwMode="auto">
        <a:xfrm xmlns:a="http://schemas.openxmlformats.org/drawingml/2006/main">
          <a:off x="5643602" y="1357322"/>
          <a:ext cx="1428751" cy="400103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0.65487</cdr:x>
      <cdr:y>0.32857</cdr:y>
    </cdr:from>
    <cdr:to>
      <cdr:x>0.82301</cdr:x>
      <cdr:y>0.40858</cdr:y>
    </cdr:to>
    <cdr:sp macro="" textlink="">
      <cdr:nvSpPr>
        <cdr:cNvPr id="6" name="TextBox 5"/>
        <cdr:cNvSpPr txBox="1"/>
      </cdr:nvSpPr>
      <cdr:spPr bwMode="auto">
        <a:xfrm xmlns:a="http://schemas.openxmlformats.org/drawingml/2006/main">
          <a:off x="5286412" y="1643074"/>
          <a:ext cx="1357322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0.79646</cdr:x>
      <cdr:y>0.2</cdr:y>
    </cdr:from>
    <cdr:to>
      <cdr:x>0.81934</cdr:x>
      <cdr:y>0.28001</cdr:y>
    </cdr:to>
    <cdr:sp macro="" textlink="">
      <cdr:nvSpPr>
        <cdr:cNvPr id="22" name="TextBox 21"/>
        <cdr:cNvSpPr txBox="1"/>
      </cdr:nvSpPr>
      <cdr:spPr bwMode="auto">
        <a:xfrm xmlns:a="http://schemas.openxmlformats.org/drawingml/2006/main">
          <a:off x="6429420" y="1000132"/>
          <a:ext cx="184731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0.77876</cdr:x>
      <cdr:y>0.12857</cdr:y>
    </cdr:from>
    <cdr:to>
      <cdr:x>0.93805</cdr:x>
      <cdr:y>0.20858</cdr:y>
    </cdr:to>
    <cdr:sp macro="" textlink="">
      <cdr:nvSpPr>
        <cdr:cNvPr id="23" name="TextBox 22"/>
        <cdr:cNvSpPr txBox="1"/>
      </cdr:nvSpPr>
      <cdr:spPr bwMode="auto">
        <a:xfrm xmlns:a="http://schemas.openxmlformats.org/drawingml/2006/main">
          <a:off x="6286544" y="642942"/>
          <a:ext cx="1285884" cy="400110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/>
        <a:p xmlns:a="http://schemas.openxmlformats.org/drawingml/2006/main">
          <a:pPr algn="ctr"/>
          <a:endParaRPr lang="ru-RU" sz="2000" b="1" dirty="0"/>
        </a:p>
      </cdr:txBody>
    </cdr:sp>
  </cdr:relSizeAnchor>
  <cdr:relSizeAnchor xmlns:cdr="http://schemas.openxmlformats.org/drawingml/2006/chartDrawing">
    <cdr:from>
      <cdr:x>0</cdr:x>
      <cdr:y>0</cdr:y>
    </cdr:from>
    <cdr:to>
      <cdr:x>0.06194</cdr:x>
      <cdr:y>0.14156</cdr:y>
    </cdr:to>
    <cdr:sp macro="" textlink="">
      <cdr:nvSpPr>
        <cdr:cNvPr id="9" name="TextBox 1"/>
        <cdr:cNvSpPr txBox="1"/>
      </cdr:nvSpPr>
      <cdr:spPr bwMode="auto">
        <a:xfrm xmlns:a="http://schemas.openxmlformats.org/drawingml/2006/main">
          <a:off x="0" y="0"/>
          <a:ext cx="513284" cy="66744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Times New Roman"/>
            </a:defRPr>
          </a:lvl1pPr>
          <a:lvl2pPr marL="457200" indent="0">
            <a:defRPr sz="1100">
              <a:latin typeface="Times New Roman"/>
            </a:defRPr>
          </a:lvl2pPr>
          <a:lvl3pPr marL="914400" indent="0">
            <a:defRPr sz="1100">
              <a:latin typeface="Times New Roman"/>
            </a:defRPr>
          </a:lvl3pPr>
          <a:lvl4pPr marL="1371600" indent="0">
            <a:defRPr sz="1100">
              <a:latin typeface="Times New Roman"/>
            </a:defRPr>
          </a:lvl4pPr>
          <a:lvl5pPr marL="1828800" indent="0">
            <a:defRPr sz="1100">
              <a:latin typeface="Times New Roman"/>
            </a:defRPr>
          </a:lvl5pPr>
          <a:lvl6pPr marL="2286000" indent="0">
            <a:defRPr sz="1100">
              <a:latin typeface="Times New Roman"/>
            </a:defRPr>
          </a:lvl6pPr>
          <a:lvl7pPr marL="2743200" indent="0">
            <a:defRPr sz="1100">
              <a:latin typeface="Times New Roman"/>
            </a:defRPr>
          </a:lvl7pPr>
          <a:lvl8pPr marL="3200400" indent="0">
            <a:defRPr sz="1100">
              <a:latin typeface="Times New Roman"/>
            </a:defRPr>
          </a:lvl8pPr>
          <a:lvl9pPr marL="3657600" indent="0">
            <a:defRPr sz="1100">
              <a:latin typeface="Times New Roman"/>
            </a:defRPr>
          </a:lvl9pPr>
        </a:lstStyle>
        <a:p xmlns:a="http://schemas.openxmlformats.org/drawingml/2006/main">
          <a:pPr algn="ctr"/>
          <a:endParaRPr lang="ru-RU" sz="2000" b="1" dirty="0"/>
        </a:p>
        <a:p xmlns:a="http://schemas.openxmlformats.org/drawingml/2006/main">
          <a:pPr algn="ctr"/>
          <a:endParaRPr lang="ru-RU" sz="20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0.59829</cdr:x>
      <cdr:y>0.81335</cdr:y>
    </cdr:from>
    <cdr:to>
      <cdr:x>0.73504</cdr:x>
      <cdr:y>0.89156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5000660" y="3714776"/>
          <a:ext cx="1142979" cy="35720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sz="2000" b="1" spc="50" dirty="0">
            <a:ln w="12700" cmpd="sng">
              <a:solidFill>
                <a:schemeClr val="accent6">
                  <a:satMod val="120000"/>
                  <a:shade val="80000"/>
                </a:schemeClr>
              </a:solidFill>
              <a:prstDash val="solid"/>
            </a:ln>
            <a:solidFill>
              <a:schemeClr val="accent6">
                <a:tint val="1000"/>
              </a:schemeClr>
            </a:solidFill>
            <a:effectLst>
              <a:glow rad="53100">
                <a:schemeClr val="accent6">
                  <a:satMod val="180000"/>
                  <a:alpha val="30000"/>
                </a:schemeClr>
              </a:glow>
            </a:effectLst>
          </a:endParaRPr>
        </a:p>
      </cdr:txBody>
    </cdr:sp>
  </cdr:relSizeAnchor>
  <cdr:relSizeAnchor xmlns:cdr="http://schemas.openxmlformats.org/drawingml/2006/chartDrawing">
    <cdr:from>
      <cdr:x>0.83761</cdr:x>
      <cdr:y>0.0816</cdr:y>
    </cdr:from>
    <cdr:to>
      <cdr:x>0.99001</cdr:x>
      <cdr:y>0.14606</cdr:y>
    </cdr:to>
    <cdr:sp macro="" textlink="">
      <cdr:nvSpPr>
        <cdr:cNvPr id="3" name="Text Box 5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7000924" y="428628"/>
          <a:ext cx="1273810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</cdr:spPr>
      <cdr:txBody>
        <a:bodyPr xmlns:a="http://schemas.openxmlformats.org/drawingml/2006/main" wrap="none">
          <a:spAutoFit/>
        </a:bodyPr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Times New Roman" pitchFamily="18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Times New Roman" pitchFamily="18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Times New Roman" pitchFamily="18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Times New Roman" pitchFamily="18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Text" lastClr="000000"/>
              </a:solidFill>
              <a:latin typeface="Times New Roman" pitchFamily="18" charset="0"/>
            </a:defRPr>
          </a:lvl5pPr>
          <a:lvl6pPr marL="2286000" algn="l" defTabSz="914400" rtl="0" eaLnBrk="1" latinLnBrk="0" hangingPunct="1">
            <a:defRPr kern="1200">
              <a:solidFill>
                <a:sysClr val="windowText" lastClr="000000"/>
              </a:solidFill>
              <a:latin typeface="Times New Roman" pitchFamily="18" charset="0"/>
            </a:defRPr>
          </a:lvl6pPr>
          <a:lvl7pPr marL="2743200" algn="l" defTabSz="914400" rtl="0" eaLnBrk="1" latinLnBrk="0" hangingPunct="1">
            <a:defRPr kern="1200">
              <a:solidFill>
                <a:sysClr val="windowText" lastClr="000000"/>
              </a:solidFill>
              <a:latin typeface="Times New Roman" pitchFamily="18" charset="0"/>
            </a:defRPr>
          </a:lvl7pPr>
          <a:lvl8pPr marL="3200400" algn="l" defTabSz="914400" rtl="0" eaLnBrk="1" latinLnBrk="0" hangingPunct="1">
            <a:defRPr kern="1200">
              <a:solidFill>
                <a:sysClr val="windowText" lastClr="000000"/>
              </a:solidFill>
              <a:latin typeface="Times New Roman" pitchFamily="18" charset="0"/>
            </a:defRPr>
          </a:lvl8pPr>
          <a:lvl9pPr marL="3657600" algn="l" defTabSz="914400" rtl="0" eaLnBrk="1" latinLnBrk="0" hangingPunct="1">
            <a:defRPr kern="1200">
              <a:solidFill>
                <a:sysClr val="windowText" lastClr="000000"/>
              </a:solidFill>
              <a:latin typeface="Times New Roman" pitchFamily="18" charset="0"/>
            </a:defRPr>
          </a:lvl9pPr>
        </a:lstStyle>
        <a:p xmlns:a="http://schemas.openxmlformats.org/drawingml/2006/main">
          <a:r>
            <a:rPr lang="ru-RU" sz="1600" b="1" dirty="0"/>
            <a:t>тыс. </a:t>
          </a:r>
          <a:r>
            <a:rPr lang="ru-RU" sz="1600" b="1" dirty="0" smtClean="0"/>
            <a:t>рублей</a:t>
          </a:r>
          <a:endParaRPr lang="ru-RU" sz="16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0.499</cdr:x>
      <cdr:y>0.50025</cdr:y>
    </cdr:from>
    <cdr:to>
      <cdr:x>0.5085</cdr:x>
      <cdr:y>0.598</cdr:y>
    </cdr:to>
    <cdr:sp macro="" textlink="">
      <cdr:nvSpPr>
        <cdr:cNvPr id="1025" name="Text Box 1"/>
        <cdr:cNvSpPr txBox="1"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3965553" y="2048899"/>
          <a:ext cx="37597" cy="181237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>
          <a:noFill/>
          <a:miter lim="800000"/>
          <a:headEnd/>
          <a:tailEnd/>
        </a:ln>
        <a:effectLst xmlns:a="http://schemas.openxmlformats.org/drawingml/2006/main"/>
      </cdr:spPr>
      <cdr:txBody>
        <a:bodyPr xmlns:a="http://schemas.openxmlformats.org/drawingml/2006/main" wrap="none" lIns="36576" tIns="50292" rIns="36576" bIns="50292" anchor="ctr" upright="1">
          <a:spAutoFit/>
        </a:bodyPr>
        <a:lstStyle xmlns:a="http://schemas.openxmlformats.org/drawingml/2006/main"/>
        <a:p xmlns:a="http://schemas.openxmlformats.org/drawingml/2006/main">
          <a:pPr algn="ctr" rtl="1">
            <a:defRPr sz="1000"/>
          </a:pPr>
          <a:r>
            <a:rPr lang="ru-RU" sz="1800" b="1" i="0" strike="noStrike">
              <a:solidFill>
                <a:srgbClr val="FF6600"/>
              </a:solidFill>
              <a:latin typeface="Arial Black"/>
            </a:rPr>
            <a:t>  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4658161B-792B-4435-8AF4-78F13A104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380995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BCAF4B-B2C5-4991-B6F9-A06F2852212B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7AAC85C0-616F-405F-9DBE-BE6B46761DC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C050B-5CA4-4B29-B3E4-BDCADDAE0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52EF765-4371-4A1A-9533-F66AA26D5A6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692151"/>
            <a:ext cx="8143932" cy="137952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ОТЧЕТ </a:t>
            </a:r>
            <a:b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исполнении бюджета</a:t>
            </a:r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65C30B-72BA-4F0E-A5E3-DDF367DB7F1E}" type="slidenum">
              <a:rPr lang="ru-RU"/>
              <a:pPr>
                <a:defRPr/>
              </a:pPr>
              <a:t>1</a:t>
            </a:fld>
            <a:endParaRPr lang="ru-RU" dirty="0"/>
          </a:p>
        </p:txBody>
      </p:sp>
      <p:sp>
        <p:nvSpPr>
          <p:cNvPr id="2065" name="Rectangle 17"/>
          <p:cNvSpPr>
            <a:spLocks noChangeArrowheads="1"/>
          </p:cNvSpPr>
          <p:nvPr/>
        </p:nvSpPr>
        <p:spPr bwMode="auto">
          <a:xfrm>
            <a:off x="611188" y="2214554"/>
            <a:ext cx="79216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>
                <a:cs typeface="Times New Roman" pitchFamily="18" charset="0"/>
              </a:rPr>
              <a:t/>
            </a:r>
            <a:br>
              <a:rPr lang="ru-RU" sz="3200" b="1" dirty="0">
                <a:cs typeface="Times New Roman" pitchFamily="18" charset="0"/>
              </a:rPr>
            </a:br>
            <a:r>
              <a:rPr lang="ru-RU" sz="3200" b="1" dirty="0" err="1">
                <a:cs typeface="Times New Roman" pitchFamily="18" charset="0"/>
              </a:rPr>
              <a:t>Черноозёрского</a:t>
            </a:r>
            <a:r>
              <a:rPr lang="ru-RU" sz="3200" b="1" dirty="0">
                <a:cs typeface="Times New Roman" pitchFamily="18" charset="0"/>
              </a:rPr>
              <a:t> сельского поселения</a:t>
            </a:r>
          </a:p>
          <a:p>
            <a:pPr algn="ctr"/>
            <a:r>
              <a:rPr lang="ru-RU" sz="3200" b="1" dirty="0">
                <a:cs typeface="Times New Roman" pitchFamily="18" charset="0"/>
              </a:rPr>
              <a:t>за </a:t>
            </a:r>
            <a:r>
              <a:rPr lang="ru-RU" sz="3200" b="1" dirty="0" smtClean="0">
                <a:cs typeface="Times New Roman" pitchFamily="18" charset="0"/>
              </a:rPr>
              <a:t>2024 </a:t>
            </a:r>
            <a:r>
              <a:rPr lang="ru-RU" sz="3200" b="1" dirty="0">
                <a:cs typeface="Times New Roman" pitchFamily="18" charset="0"/>
              </a:rPr>
              <a:t>год</a:t>
            </a:r>
          </a:p>
          <a:p>
            <a:pPr algn="ctr"/>
            <a:r>
              <a:rPr lang="ru-RU" sz="3600" b="1" dirty="0">
                <a:latin typeface="Arial" pitchFamily="34" charset="0"/>
              </a:rPr>
              <a:t/>
            </a:r>
            <a:br>
              <a:rPr lang="ru-RU" sz="3600" b="1" dirty="0">
                <a:latin typeface="Arial" pitchFamily="34" charset="0"/>
              </a:rPr>
            </a:br>
            <a:endParaRPr lang="ru-RU" sz="3600" b="1" dirty="0">
              <a:latin typeface="Arial" pitchFamily="34" charset="0"/>
            </a:endParaRP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06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457200" y="244475"/>
            <a:ext cx="8385175" cy="1398575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Структура бюджета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Черноозер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ского сельского поселения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год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в разрезе отраслей)</a:t>
            </a:r>
          </a:p>
        </p:txBody>
      </p:sp>
      <p:graphicFrame>
        <p:nvGraphicFramePr>
          <p:cNvPr id="12" name="Object 5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423369683"/>
              </p:ext>
            </p:extLst>
          </p:nvPr>
        </p:nvGraphicFramePr>
        <p:xfrm>
          <a:off x="0" y="1143000"/>
          <a:ext cx="9144000" cy="5454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4"/>
          <p:cNvSpPr>
            <a:spLocks noGrp="1" noRot="1" noChangeArrowheads="1"/>
          </p:cNvSpPr>
          <p:nvPr>
            <p:ph type="ctrTitle"/>
          </p:nvPr>
        </p:nvSpPr>
        <p:spPr>
          <a:xfrm>
            <a:off x="214282" y="260648"/>
            <a:ext cx="8786874" cy="102521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000" dirty="0">
                <a:effectLst/>
                <a:latin typeface="Arial Black" pitchFamily="34" charset="0"/>
              </a:rPr>
              <a:t>   </a:t>
            </a:r>
            <a:r>
              <a:rPr lang="ru-RU" sz="2700" dirty="0">
                <a:effectLst/>
                <a:latin typeface="Times New Roman" pitchFamily="18" charset="0"/>
                <a:cs typeface="Times New Roman" pitchFamily="18" charset="0"/>
              </a:rPr>
              <a:t>Анализ расходов на </a:t>
            </a:r>
            <a:r>
              <a:rPr lang="ru-RU" sz="2700" dirty="0" smtClean="0">
                <a:effectLst/>
                <a:latin typeface="Times New Roman" pitchFamily="18" charset="0"/>
                <a:cs typeface="Times New Roman" pitchFamily="18" charset="0"/>
              </a:rPr>
              <a:t>содержание органов управления </a:t>
            </a:r>
            <a:r>
              <a:rPr lang="ru-RU" sz="2700" dirty="0" err="1" smtClean="0">
                <a:effectLst/>
                <a:latin typeface="Times New Roman" pitchFamily="18" charset="0"/>
                <a:cs typeface="Times New Roman" pitchFamily="18" charset="0"/>
              </a:rPr>
              <a:t>Черноозерского</a:t>
            </a:r>
            <a:r>
              <a:rPr lang="ru-RU" sz="2700" dirty="0" smtClean="0">
                <a:effectLst/>
                <a:latin typeface="Times New Roman" pitchFamily="18" charset="0"/>
                <a:cs typeface="Times New Roman" pitchFamily="18" charset="0"/>
              </a:rPr>
              <a:t> сельского поселения</a:t>
            </a:r>
            <a:endParaRPr lang="ru-RU" sz="27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6"/>
          <p:cNvGraphicFramePr>
            <a:graphicFrameLocks noGrp="1" noChangeAspect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xmlns="" val="3791512643"/>
              </p:ext>
            </p:extLst>
          </p:nvPr>
        </p:nvGraphicFramePr>
        <p:xfrm>
          <a:off x="0" y="1714500"/>
          <a:ext cx="9144000" cy="4857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715272" y="1500174"/>
            <a:ext cx="1278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cs typeface="Times New Roman" pitchFamily="18" charset="0"/>
              </a:rPr>
              <a:t>тыс.рублей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57942326"/>
              </p:ext>
            </p:extLst>
          </p:nvPr>
        </p:nvGraphicFramePr>
        <p:xfrm>
          <a:off x="500034" y="2500306"/>
          <a:ext cx="7992119" cy="2646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7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981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981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34486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 01.01.2024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г.,</a:t>
                      </a:r>
                    </a:p>
                    <a:p>
                      <a:pPr algn="ctr"/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 01.01.2025</a:t>
                      </a:r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aseline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г.,</a:t>
                      </a:r>
                    </a:p>
                    <a:p>
                      <a:pPr algn="ctr"/>
                      <a:r>
                        <a:rPr lang="ru-RU" sz="1800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тыс.рублей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46188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Заработная плата, 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3229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Коммунальные услуги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8,9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3731"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Другие работы и услуги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5,8</a:t>
                      </a:r>
                      <a:endParaRPr lang="ru-RU" sz="18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3229">
                <a:tc>
                  <a:txBody>
                    <a:bodyPr/>
                    <a:lstStyle/>
                    <a:p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  <a:endParaRPr lang="ru-RU" sz="18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Кредиторская задолженность</a:t>
            </a:r>
          </a:p>
        </p:txBody>
      </p:sp>
    </p:spTree>
    <p:extLst>
      <p:ext uri="{BB962C8B-B14F-4D97-AF65-F5344CB8AC3E}">
        <p14:creationId xmlns:p14="http://schemas.microsoft.com/office/powerpoint/2010/main" xmlns="" val="54527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484313"/>
            <a:ext cx="7772400" cy="1368425"/>
          </a:xfrm>
          <a:ln>
            <a:solidFill>
              <a:srgbClr val="00B0F0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4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3500438"/>
            <a:ext cx="6858000" cy="1584325"/>
          </a:xfrm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425110, г. Звенигово, ул. Ленина, 39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тел.7-13-59  7-11-75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rfo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zven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@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minfin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mari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64332D-2E65-4A7B-ADE3-7EA5FD7AE673}" type="slidenum">
              <a:rPr lang="ru-RU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5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4" grpId="0" animBg="1"/>
      <p:bldP spid="11571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179388" y="115888"/>
            <a:ext cx="8856662" cy="122396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Исполнение доходной части бюджета</a:t>
            </a:r>
            <a:b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Черноозер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itchFamily="18" charset="0"/>
              </a:rPr>
              <a:t>ского сельского поселения</a:t>
            </a:r>
            <a:r>
              <a:rPr lang="ru-RU" sz="3000" dirty="0">
                <a:solidFill>
                  <a:schemeClr val="tx1"/>
                </a:solidFill>
                <a:latin typeface="Arial Black" pitchFamily="34" charset="0"/>
                <a:cs typeface="Times New Roman" pitchFamily="18" charset="0"/>
              </a:rPr>
              <a:t> </a:t>
            </a: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за </a:t>
            </a:r>
            <a: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2024 </a:t>
            </a: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год</a:t>
            </a:r>
            <a:endParaRPr lang="en-US" sz="3000" b="0" dirty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4FED50-7DCE-4742-8567-F2D07FE14AB1}" type="slidenum">
              <a:rPr lang="ru-RU"/>
              <a:pPr>
                <a:defRPr/>
              </a:pPr>
              <a:t>2</a:t>
            </a:fld>
            <a:endParaRPr lang="ru-RU"/>
          </a:p>
        </p:txBody>
      </p:sp>
      <p:graphicFrame>
        <p:nvGraphicFramePr>
          <p:cNvPr id="12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68420580"/>
              </p:ext>
            </p:extLst>
          </p:nvPr>
        </p:nvGraphicFramePr>
        <p:xfrm>
          <a:off x="0" y="1371584"/>
          <a:ext cx="9105900" cy="52257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35" name="Text Box 13"/>
          <p:cNvSpPr txBox="1">
            <a:spLocks noChangeArrowheads="1"/>
          </p:cNvSpPr>
          <p:nvPr/>
        </p:nvSpPr>
        <p:spPr bwMode="auto">
          <a:xfrm>
            <a:off x="500034" y="1714488"/>
            <a:ext cx="19081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dirty="0" smtClean="0"/>
              <a:t>тыс.рублей</a:t>
            </a:r>
            <a:endParaRPr lang="ru-RU" sz="1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115888"/>
            <a:ext cx="9144000" cy="1384286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Доходы </a:t>
            </a:r>
            <a: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бюджета</a:t>
            </a:r>
            <a:b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>Черноозер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itchFamily="18" charset="0"/>
              </a:rPr>
              <a:t>ского сельского </a:t>
            </a:r>
            <a:r>
              <a:rPr lang="ru-RU" sz="30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поселения </a:t>
            </a:r>
            <a:br>
              <a:rPr lang="ru-RU" sz="30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за 2023-2024 </a:t>
            </a: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гг.</a:t>
            </a:r>
            <a:endParaRPr lang="en-US" sz="3000" b="0" dirty="0"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65831736"/>
              </p:ext>
            </p:extLst>
          </p:nvPr>
        </p:nvGraphicFramePr>
        <p:xfrm>
          <a:off x="0" y="1916832"/>
          <a:ext cx="9144000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4286248" y="3429000"/>
            <a:ext cx="12858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 smtClean="0"/>
              <a:t>+1 658,7</a:t>
            </a:r>
            <a:endParaRPr lang="ru-RU" sz="2400" b="1" dirty="0"/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1000100" y="1500174"/>
            <a:ext cx="20161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 b="1" dirty="0"/>
              <a:t>тыс. </a:t>
            </a:r>
            <a:r>
              <a:rPr lang="ru-RU" sz="1600" b="1" dirty="0" smtClean="0"/>
              <a:t>рублей</a:t>
            </a:r>
            <a:endParaRPr lang="ru-RU" sz="1600" b="1" dirty="0"/>
          </a:p>
        </p:txBody>
      </p:sp>
      <p:sp>
        <p:nvSpPr>
          <p:cNvPr id="6" name="Прямая со стрелкой 5"/>
          <p:cNvSpPr/>
          <p:nvPr/>
        </p:nvSpPr>
        <p:spPr>
          <a:xfrm flipV="1">
            <a:off x="4286248" y="3714752"/>
            <a:ext cx="1500198" cy="642942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260648"/>
            <a:ext cx="9144000" cy="1169988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/>
            </a:r>
            <a:b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Структура доходной части </a:t>
            </a:r>
            <a: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бюджета</a:t>
            </a:r>
            <a:br>
              <a:rPr lang="ru-RU" sz="3000" b="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lang="ru-RU" sz="3000" dirty="0">
                <a:solidFill>
                  <a:schemeClr val="tx1"/>
                </a:solidFill>
                <a:latin typeface="Times New Roman" pitchFamily="18" charset="0"/>
              </a:rPr>
              <a:t>Черноозер</a:t>
            </a:r>
            <a:r>
              <a:rPr lang="ru-RU" sz="3000" dirty="0">
                <a:solidFill>
                  <a:schemeClr val="tx1"/>
                </a:solidFill>
                <a:effectLst/>
                <a:latin typeface="Times New Roman" pitchFamily="18" charset="0"/>
              </a:rPr>
              <a:t>ского сельского поселения</a:t>
            </a: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3000" b="0" dirty="0">
                <a:solidFill>
                  <a:schemeClr val="tx1"/>
                </a:solidFill>
                <a:effectLst/>
                <a:latin typeface="Times New Roman" pitchFamily="18" charset="0"/>
              </a:rPr>
              <a:t> </a:t>
            </a:r>
            <a:r>
              <a:rPr lang="ru-RU" sz="3000" b="0" dirty="0">
                <a:solidFill>
                  <a:srgbClr val="002060"/>
                </a:solidFill>
                <a:effectLst/>
                <a:latin typeface="Times New Roman" pitchFamily="18" charset="0"/>
              </a:rPr>
              <a:t>за </a:t>
            </a:r>
            <a:r>
              <a:rPr lang="ru-RU" sz="3000" b="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2024 </a:t>
            </a:r>
            <a:r>
              <a:rPr lang="ru-RU" sz="3000" b="0" dirty="0">
                <a:solidFill>
                  <a:srgbClr val="002060"/>
                </a:solidFill>
                <a:effectLst/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660900" y="3492500"/>
          <a:ext cx="4483100" cy="22971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68616372"/>
              </p:ext>
            </p:extLst>
          </p:nvPr>
        </p:nvGraphicFramePr>
        <p:xfrm>
          <a:off x="357158" y="1428736"/>
          <a:ext cx="8643998" cy="5041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2310879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075F43-D520-48D8-AD5C-513CD269651E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</a:rPr>
              <a:t>Структура налоговых и неналоговых доходов бюджета</a:t>
            </a:r>
            <a:br>
              <a:rPr lang="ru-RU" sz="2200" b="1" dirty="0">
                <a:solidFill>
                  <a:schemeClr val="tx1"/>
                </a:solidFill>
                <a:latin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</a:rPr>
              <a:t>             Черноозерского </a:t>
            </a:r>
            <a:r>
              <a:rPr lang="ru-RU" sz="2200" b="1" dirty="0">
                <a:solidFill>
                  <a:schemeClr val="tx1"/>
                </a:solidFill>
                <a:latin typeface="Times New Roman" pitchFamily="18" charset="0"/>
              </a:rPr>
              <a:t>сельского поселения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 за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</a:rPr>
              <a:t>2024 </a:t>
            </a: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</a:rPr>
              <a:t>г.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0" y="142852"/>
            <a:ext cx="9144000" cy="1357322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>
              <a:tabLst>
                <a:tab pos="3943350" algn="l"/>
              </a:tabLst>
            </a:pP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Доходы бюджета </a:t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Черноозер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ского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сельского поселения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</a:b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 от налогов, сборов и </a:t>
            </a:r>
            <a:r>
              <a:rPr lang="ru-RU" sz="2400" dirty="0" smtClean="0">
                <a:solidFill>
                  <a:schemeClr val="tx1"/>
                </a:solidFill>
                <a:effectLst/>
                <a:latin typeface="Times New Roman" pitchFamily="18" charset="0"/>
              </a:rPr>
              <a:t>платежей за 2024 </a:t>
            </a:r>
            <a:r>
              <a:rPr lang="ru-RU" sz="2400" dirty="0">
                <a:solidFill>
                  <a:schemeClr val="tx1"/>
                </a:solidFill>
                <a:effectLst/>
                <a:latin typeface="Times New Roman" pitchFamily="18" charset="0"/>
              </a:rPr>
              <a:t>год</a:t>
            </a:r>
          </a:p>
        </p:txBody>
      </p:sp>
      <p:graphicFrame>
        <p:nvGraphicFramePr>
          <p:cNvPr id="10" name="Object 3"/>
          <p:cNvGraphicFramePr>
            <a:graphicFrameLocks noChangeAspect="1"/>
          </p:cNvGraphicFramePr>
          <p:nvPr/>
        </p:nvGraphicFramePr>
        <p:xfrm>
          <a:off x="1258888" y="1052513"/>
          <a:ext cx="6096000" cy="4067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26763899"/>
              </p:ext>
            </p:extLst>
          </p:nvPr>
        </p:nvGraphicFramePr>
        <p:xfrm>
          <a:off x="714348" y="1500174"/>
          <a:ext cx="7643834" cy="4817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214414" y="1571612"/>
            <a:ext cx="127381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/>
              <a:t>тыс. </a:t>
            </a:r>
            <a:r>
              <a:rPr lang="ru-RU" sz="1600" b="1" dirty="0" smtClean="0"/>
              <a:t>рублей</a:t>
            </a:r>
            <a:endParaRPr lang="ru-RU" sz="1600" b="1" dirty="0"/>
          </a:p>
        </p:txBody>
      </p:sp>
      <p:sp>
        <p:nvSpPr>
          <p:cNvPr id="109577" name="Text Box 9"/>
          <p:cNvSpPr txBox="1">
            <a:spLocks noChangeArrowheads="1"/>
          </p:cNvSpPr>
          <p:nvPr/>
        </p:nvSpPr>
        <p:spPr bwMode="auto">
          <a:xfrm>
            <a:off x="4214810" y="1928802"/>
            <a:ext cx="342902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rgbClr val="0070C0"/>
                </a:solidFill>
              </a:rPr>
              <a:t>Исполнение плана 92 </a:t>
            </a:r>
            <a:r>
              <a:rPr lang="ru-RU" sz="2400" b="1" dirty="0" smtClean="0">
                <a:solidFill>
                  <a:srgbClr val="0070C0"/>
                </a:solidFill>
              </a:rPr>
              <a:t>%</a:t>
            </a:r>
            <a:endParaRPr lang="ru-RU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82" name="Group 42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xmlns="" val="1944343537"/>
              </p:ext>
            </p:extLst>
          </p:nvPr>
        </p:nvGraphicFramePr>
        <p:xfrm>
          <a:off x="285720" y="571481"/>
          <a:ext cx="8569325" cy="5281679"/>
        </p:xfrm>
        <a:graphic>
          <a:graphicData uri="http://schemas.openxmlformats.org/drawingml/2006/table">
            <a:tbl>
              <a:tblPr/>
              <a:tblGrid>
                <a:gridCol w="28305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31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669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812898"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</a:t>
                      </a: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поступления</a:t>
                      </a:r>
                      <a:endParaRPr kumimoji="0" lang="ru-RU" sz="3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11630">
                <a:tc gridSpan="4">
                  <a:txBody>
                    <a:bodyPr/>
                    <a:lstStyle/>
                    <a:p>
                      <a:pPr marL="342900" marR="0" lvl="0" indent="-342900" algn="l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6047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</a:p>
                    <a:p>
                      <a:pPr marL="0" marR="0" lvl="0" indent="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показателя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</a:t>
                      </a: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</a:t>
                      </a: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2024 г</a:t>
                      </a: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4239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Дотации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1998,0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1998,0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8532"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Субвенции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700349">
                <a:tc>
                  <a:txBody>
                    <a:bodyPr/>
                    <a:lstStyle/>
                    <a:p>
                      <a:pPr marL="0" marR="0" lvl="0" indent="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Межбюджетные трансферты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1548,7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1548,7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2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960470"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kumimoji="0" lang="ru-RU" sz="2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3706,7</a:t>
                      </a:r>
                      <a:endParaRPr kumimoji="0" lang="ru-RU" sz="2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3706,7</a:t>
                      </a:r>
                      <a:endParaRPr kumimoji="0" lang="ru-RU" sz="2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25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572396" y="1428736"/>
            <a:ext cx="127381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/>
              <a:t>тыс. </a:t>
            </a:r>
            <a:r>
              <a:rPr lang="ru-RU" sz="1600" b="1" dirty="0" smtClean="0"/>
              <a:t>рублей</a:t>
            </a:r>
            <a:endParaRPr lang="ru-RU" sz="1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71500"/>
            <a:ext cx="8439472" cy="57148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Исполнение расходов бюджета за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год         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6EA94B-9D6C-4EF0-B0AC-1E426A7134EF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9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26434682"/>
              </p:ext>
            </p:extLst>
          </p:nvPr>
        </p:nvGraphicFramePr>
        <p:xfrm>
          <a:off x="428596" y="1357298"/>
          <a:ext cx="8358246" cy="52525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 rot="5400000">
            <a:off x="2102942" y="5516560"/>
            <a:ext cx="738664" cy="19442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wrap="square" anchor="ctr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</a:t>
            </a:r>
          </a:p>
        </p:txBody>
      </p:sp>
      <p:sp>
        <p:nvSpPr>
          <p:cNvPr id="7" name="Прямоугольник 6"/>
          <p:cNvSpPr/>
          <p:nvPr/>
        </p:nvSpPr>
        <p:spPr>
          <a:xfrm rot="5400000">
            <a:off x="5167081" y="5952883"/>
            <a:ext cx="738664" cy="10715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>
            <a:spAutoFit/>
          </a:bodyPr>
          <a:lstStyle/>
          <a:p>
            <a:pPr algn="ctr">
              <a:defRPr/>
            </a:pP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факт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Номер слайда 5"/>
          <p:cNvSpPr txBox="1">
            <a:spLocks noGrp="1"/>
          </p:cNvSpPr>
          <p:nvPr/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0EC04784-5EFD-4DF1-8324-D10511314077}" type="slidenum">
              <a:rPr lang="ru-RU" sz="1000">
                <a:effectLst>
                  <a:outerShdw blurRad="38100" dist="38100" dir="2700000" algn="tl">
                    <a:srgbClr val="000000"/>
                  </a:outerShdw>
                </a:effectLst>
              </a:rPr>
              <a:pPr algn="r">
                <a:defRPr/>
              </a:pPr>
              <a:t>9</a:t>
            </a:fld>
            <a:endParaRPr lang="ru-RU" sz="10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56490" name="Group 1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4555225"/>
              </p:ext>
            </p:extLst>
          </p:nvPr>
        </p:nvGraphicFramePr>
        <p:xfrm>
          <a:off x="428596" y="2214554"/>
          <a:ext cx="8259764" cy="3836686"/>
        </p:xfrm>
        <a:graphic>
          <a:graphicData uri="http://schemas.openxmlformats.org/drawingml/2006/table">
            <a:tbl>
              <a:tblPr/>
              <a:tblGrid>
                <a:gridCol w="7590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4136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670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7791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6407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2024 г.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 2024 г.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0100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1 939,8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1 891,1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97 %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9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0200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160,0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39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0300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20,0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11 %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9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0400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1 375,6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1 375,6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100 %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42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0500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ЖКХ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512,8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399,7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63 %</a:t>
                      </a: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3911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расходов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4 168,3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3 846,5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98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Дефицит (-) / профицит (+)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-41,1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246,9</a:t>
                      </a: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8596" y="500042"/>
            <a:ext cx="8286808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cs typeface="Times New Roman" pitchFamily="18" charset="0"/>
              </a:rPr>
              <a:t>Расходы  в разрезе отраслей </a:t>
            </a:r>
            <a:endParaRPr lang="ru-RU" sz="2800" dirty="0">
              <a:cs typeface="Times New Roman" pitchFamily="18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358082" y="1785926"/>
            <a:ext cx="127381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 dirty="0"/>
              <a:t>тыс. </a:t>
            </a:r>
            <a:r>
              <a:rPr lang="ru-RU" sz="1600" b="1" dirty="0" smtClean="0"/>
              <a:t>рублей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xmlns="" val="22077163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17818</TotalTime>
  <Words>283</Words>
  <Application>Microsoft Office PowerPoint</Application>
  <PresentationFormat>Экран (4:3)</PresentationFormat>
  <Paragraphs>145</Paragraphs>
  <Slides>13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ОТЧЕТ  об исполнении бюджета</vt:lpstr>
      <vt:lpstr>Исполнение доходной части бюджета Черноозерского сельского поселения за 2024 год</vt:lpstr>
      <vt:lpstr>Доходы бюджета  Черноозерского сельского поселения  за 2023-2024 гг.</vt:lpstr>
      <vt:lpstr>        Структура доходной части бюджета  Черноозерского сельского поселения  за 2024 год</vt:lpstr>
      <vt:lpstr>Структура налоговых и неналоговых доходов бюджета              Черноозерского сельского поселения за 2024 г.</vt:lpstr>
      <vt:lpstr>Доходы бюджета  Черноозерского сельского поселения  от налогов, сборов и платежей за 2024 год</vt:lpstr>
      <vt:lpstr>Слайд 7</vt:lpstr>
      <vt:lpstr>Исполнение расходов бюджета за 2024 год          </vt:lpstr>
      <vt:lpstr>Слайд 9</vt:lpstr>
      <vt:lpstr>Структура бюджета Черноозерского сельского поселения за 2024 год (в разрезе отраслей)</vt:lpstr>
      <vt:lpstr>   Анализ расходов на содержание органов управления Черноозерского сельского поселения</vt:lpstr>
      <vt:lpstr>Кредиторская задолженность</vt:lpstr>
      <vt:lpstr>Спасибо за внимание!</vt:lpstr>
    </vt:vector>
  </TitlesOfParts>
  <Company>nica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Будьжет  </dc:title>
  <dc:creator>Andrei</dc:creator>
  <cp:lastModifiedBy>Пользователь 8</cp:lastModifiedBy>
  <cp:revision>1245</cp:revision>
  <dcterms:created xsi:type="dcterms:W3CDTF">2006-11-28T05:15:39Z</dcterms:created>
  <dcterms:modified xsi:type="dcterms:W3CDTF">2025-05-21T07:56:23Z</dcterms:modified>
</cp:coreProperties>
</file>